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Garamond"/>
      <p:regular r:id="rId15"/>
      <p:bold r:id="rId16"/>
      <p:italic r:id="rId17"/>
      <p:boldItalic r:id="rId18"/>
    </p:embeddedFont>
    <p:embeddedFont>
      <p:font typeface="EB Garamon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jt09lMT7xnRmjLB5ILD/EbKof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.fntdata"/><Relationship Id="rId11" Type="http://schemas.openxmlformats.org/officeDocument/2006/relationships/slide" Target="slides/slide6.xml"/><Relationship Id="rId22" Type="http://schemas.openxmlformats.org/officeDocument/2006/relationships/font" Target="fonts/EBGaramond-boldItalic.fntdata"/><Relationship Id="rId10" Type="http://schemas.openxmlformats.org/officeDocument/2006/relationships/slide" Target="slides/slide5.xml"/><Relationship Id="rId21" Type="http://schemas.openxmlformats.org/officeDocument/2006/relationships/font" Target="fonts/EBGaramon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regular.fntdata"/><Relationship Id="rId14" Type="http://schemas.openxmlformats.org/officeDocument/2006/relationships/slide" Target="slides/slide9.xml"/><Relationship Id="rId17" Type="http://schemas.openxmlformats.org/officeDocument/2006/relationships/font" Target="fonts/Garamond-italic.fntdata"/><Relationship Id="rId16" Type="http://schemas.openxmlformats.org/officeDocument/2006/relationships/font" Target="fonts/Garamon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regular.fntdata"/><Relationship Id="rId6" Type="http://schemas.openxmlformats.org/officeDocument/2006/relationships/slide" Target="slides/slide1.xml"/><Relationship Id="rId18" Type="http://schemas.openxmlformats.org/officeDocument/2006/relationships/font" Target="fonts/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orbes.com/sites/brucejapsen/2020/09/24/rite-aid-ceo-store-and-pbm-rebrand-well-underway/?sh=1f418a8169d1" TargetMode="External"/><Relationship Id="rId3" Type="http://schemas.openxmlformats.org/officeDocument/2006/relationships/hyperlink" Target="https://www.businesswire.com/news/home/20200319005450/en/More-Efficiency-Service-and-Value-on-the-Horizon-as-EnvisionRxOptions-Integrates-Its-Family-of-Brands-as-Elixir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092c1031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d092c1031f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https://www.forbes.com/sites/brucejapsen/2020/09/24/rite-aid-ceo-store-and-pbm-rebrand-well-underway/?sh=1f418a8169d1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https://www.businesswire.com/news/home/20200319005450/en/More-Efficiency-Service-and-Value-on-the-Horizon-as-EnvisionRxOptions-Integrates-Its-Family-of-Brands-as-Elixir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092bf665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d092bf6654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google.com/url?sa=i&amp;rct=j&amp;q=&amp;esrc=s&amp;source=images&amp;cd=&amp;cad=rja&amp;uact=8&amp;ved=0CAcQjRw&amp;url=http://www.mideasttime.com/textron-lifted-to-buy-at-bank-of-america-txt/323495/&amp;ei=E4jjVPylF4a-PPC-gfAN&amp;bvm=bv.85970519,d.d24&amp;psig=AFQjCNGNL_LWQ_MPa67gK4GVtHdnm9LEBA&amp;ust=1424284043408746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0" y="889000"/>
            <a:ext cx="9144000" cy="50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2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Section Slide">
  <p:cSld name="1 Section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228600" y="914400"/>
            <a:ext cx="86868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2" type="body"/>
          </p:nvPr>
        </p:nvSpPr>
        <p:spPr>
          <a:xfrm>
            <a:off x="228600" y="1295400"/>
            <a:ext cx="86868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3" type="body"/>
          </p:nvPr>
        </p:nvSpPr>
        <p:spPr>
          <a:xfrm>
            <a:off x="0" y="0"/>
            <a:ext cx="7239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" name="Google Shape;23;p15"/>
          <p:cNvCxnSpPr/>
          <p:nvPr/>
        </p:nvCxnSpPr>
        <p:spPr>
          <a:xfrm>
            <a:off x="-10552" y="609600"/>
            <a:ext cx="9154551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ections Slide">
  <p:cSld name="2 Sections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228600" y="1295400"/>
            <a:ext cx="4267200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6" name="Google Shape;26;p16"/>
          <p:cNvCxnSpPr/>
          <p:nvPr/>
        </p:nvCxnSpPr>
        <p:spPr>
          <a:xfrm>
            <a:off x="-10552" y="609600"/>
            <a:ext cx="9154551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6"/>
          <p:cNvCxnSpPr/>
          <p:nvPr/>
        </p:nvCxnSpPr>
        <p:spPr>
          <a:xfrm>
            <a:off x="4572000" y="838200"/>
            <a:ext cx="0" cy="5334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8" name="Google Shape;28;p16"/>
          <p:cNvSpPr txBox="1"/>
          <p:nvPr>
            <p:ph type="title"/>
          </p:nvPr>
        </p:nvSpPr>
        <p:spPr>
          <a:xfrm>
            <a:off x="-10552" y="0"/>
            <a:ext cx="71088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16"/>
          <p:cNvSpPr txBox="1"/>
          <p:nvPr>
            <p:ph idx="2" type="body"/>
          </p:nvPr>
        </p:nvSpPr>
        <p:spPr>
          <a:xfrm>
            <a:off x="228600" y="914400"/>
            <a:ext cx="42672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3" type="body"/>
          </p:nvPr>
        </p:nvSpPr>
        <p:spPr>
          <a:xfrm>
            <a:off x="4648200" y="1295400"/>
            <a:ext cx="4191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6"/>
          <p:cNvSpPr txBox="1"/>
          <p:nvPr>
            <p:ph idx="4" type="body"/>
          </p:nvPr>
        </p:nvSpPr>
        <p:spPr>
          <a:xfrm>
            <a:off x="4648200" y="914400"/>
            <a:ext cx="4191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ctions Slide">
  <p:cSld name="4 Sections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7"/>
          <p:cNvCxnSpPr/>
          <p:nvPr/>
        </p:nvCxnSpPr>
        <p:spPr>
          <a:xfrm>
            <a:off x="-10552" y="609600"/>
            <a:ext cx="9154551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228600" y="914400"/>
            <a:ext cx="42672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idx="2" type="body"/>
          </p:nvPr>
        </p:nvSpPr>
        <p:spPr>
          <a:xfrm>
            <a:off x="4648200" y="914400"/>
            <a:ext cx="4191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7"/>
          <p:cNvSpPr txBox="1"/>
          <p:nvPr>
            <p:ph idx="3" type="body"/>
          </p:nvPr>
        </p:nvSpPr>
        <p:spPr>
          <a:xfrm>
            <a:off x="228600" y="3505200"/>
            <a:ext cx="42672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4" type="body"/>
          </p:nvPr>
        </p:nvSpPr>
        <p:spPr>
          <a:xfrm>
            <a:off x="4648200" y="3505200"/>
            <a:ext cx="4191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5" type="body"/>
          </p:nvPr>
        </p:nvSpPr>
        <p:spPr>
          <a:xfrm>
            <a:off x="228600" y="1295401"/>
            <a:ext cx="4267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7"/>
          <p:cNvSpPr txBox="1"/>
          <p:nvPr>
            <p:ph idx="6" type="body"/>
          </p:nvPr>
        </p:nvSpPr>
        <p:spPr>
          <a:xfrm>
            <a:off x="4648200" y="1295400"/>
            <a:ext cx="4191000" cy="2044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7" type="body"/>
          </p:nvPr>
        </p:nvSpPr>
        <p:spPr>
          <a:xfrm>
            <a:off x="228600" y="3886200"/>
            <a:ext cx="4267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7"/>
          <p:cNvSpPr txBox="1"/>
          <p:nvPr>
            <p:ph idx="8" type="body"/>
          </p:nvPr>
        </p:nvSpPr>
        <p:spPr>
          <a:xfrm>
            <a:off x="4648200" y="3886199"/>
            <a:ext cx="4191000" cy="2044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2" name="Google Shape;42;p17"/>
          <p:cNvCxnSpPr/>
          <p:nvPr/>
        </p:nvCxnSpPr>
        <p:spPr>
          <a:xfrm>
            <a:off x="4572000" y="838200"/>
            <a:ext cx="0" cy="5334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3" name="Google Shape;43;p17"/>
          <p:cNvCxnSpPr/>
          <p:nvPr/>
        </p:nvCxnSpPr>
        <p:spPr>
          <a:xfrm>
            <a:off x="152400" y="3429000"/>
            <a:ext cx="87630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4" name="Google Shape;44;p17"/>
          <p:cNvSpPr txBox="1"/>
          <p:nvPr>
            <p:ph idx="9" type="body"/>
          </p:nvPr>
        </p:nvSpPr>
        <p:spPr>
          <a:xfrm>
            <a:off x="0" y="0"/>
            <a:ext cx="7239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&amp;B">
  <p:cSld name="M&amp;B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c840e06ad_0_108"/>
          <p:cNvSpPr txBox="1"/>
          <p:nvPr>
            <p:ph type="title"/>
          </p:nvPr>
        </p:nvSpPr>
        <p:spPr>
          <a:xfrm>
            <a:off x="628651" y="317636"/>
            <a:ext cx="6053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96D"/>
              </a:buClr>
              <a:buSzPts val="4400"/>
              <a:buFont typeface="Arial"/>
              <a:buNone/>
              <a:defRPr b="1" i="0" sz="3200" u="none" cap="none" strike="noStrike">
                <a:solidFill>
                  <a:srgbClr val="20396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gcc840e06ad_0_108"/>
          <p:cNvSpPr txBox="1"/>
          <p:nvPr>
            <p:ph idx="1" type="body"/>
          </p:nvPr>
        </p:nvSpPr>
        <p:spPr>
          <a:xfrm>
            <a:off x="628650" y="1211385"/>
            <a:ext cx="7886700" cy="50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96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96D"/>
              </a:buClr>
              <a:buSzPts val="2000"/>
              <a:buFont typeface="Arial"/>
              <a:buChar char="─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96D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gcc840e06ad_0_108"/>
          <p:cNvSpPr txBox="1"/>
          <p:nvPr>
            <p:ph idx="11" type="ftr"/>
          </p:nvPr>
        </p:nvSpPr>
        <p:spPr>
          <a:xfrm>
            <a:off x="3028950" y="6476683"/>
            <a:ext cx="30861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cc840e06ad_0_108"/>
          <p:cNvSpPr txBox="1"/>
          <p:nvPr>
            <p:ph idx="12" type="sldNum"/>
          </p:nvPr>
        </p:nvSpPr>
        <p:spPr>
          <a:xfrm>
            <a:off x="6664717" y="6513108"/>
            <a:ext cx="18705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gcc840e06ad_0_108"/>
          <p:cNvCxnSpPr/>
          <p:nvPr/>
        </p:nvCxnSpPr>
        <p:spPr>
          <a:xfrm>
            <a:off x="628649" y="786011"/>
            <a:ext cx="7894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" name="Google Shape;51;gcc840e06ad_0_108"/>
          <p:cNvCxnSpPr/>
          <p:nvPr/>
        </p:nvCxnSpPr>
        <p:spPr>
          <a:xfrm>
            <a:off x="628648" y="6433457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" name="Google Shape;52;gcc840e06ad_0_108"/>
          <p:cNvCxnSpPr/>
          <p:nvPr/>
        </p:nvCxnSpPr>
        <p:spPr>
          <a:xfrm>
            <a:off x="8515348" y="6511004"/>
            <a:ext cx="0" cy="21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" name="Google Shape;53;gcc840e06ad_0_108"/>
          <p:cNvSpPr txBox="1"/>
          <p:nvPr>
            <p:ph idx="2" type="body"/>
          </p:nvPr>
        </p:nvSpPr>
        <p:spPr>
          <a:xfrm>
            <a:off x="628648" y="887407"/>
            <a:ext cx="7886700" cy="274200"/>
          </a:xfrm>
          <a:prstGeom prst="rect">
            <a:avLst/>
          </a:prstGeom>
          <a:solidFill>
            <a:srgbClr val="20396D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descr="data:image/jpeg;base64,/9j/4AAQSkZJRgABAQAAAQABAAD/2wCEAAkGBw8REhUUERIUExQSFxcVFBcYFxUWFxgXFxcWGBcfGBYYHiggGBwlGxsYIjEhJSkrLi4vGiEzODQsNygtLisBCgoKDg0OGxAQGzAkICQtNjQtNCwvLCwsLCwsLSwsLDQsLCwsLCwsLDQsLCwsLCwsLCwsLDQsLCwsNCwsLzQsLP/AABEIAFsCKgMBEQACEQEDEQH/xAAcAAEAAgIDAQAAAAAAAAAAAAAABgcFCAECAwT/xABKEAABAwEDBQkNBgYBBAMAAAABAAIDBAUHEQYSITFBExdRUlRhcYGTFCIyNDVyc5GhsbKz0iMzQmLC0RZTdIKSwRUkotPwJWPh/8QAGgEBAQEBAQEBAAAAAAAAAAAAAAUEAwECBv/EAC8RAAIBAgIJAwQDAQEAAAAAAAABAgMEETESExQhM0FRUoEFcbEiMpHwQmHBI0P/2gAMAwEAAhEDEQA/AMVvhWvyt3Zw/QruyUe35Iu11eo3wrX5W7s4foTZKPb8ja6vUb4Vr8rd2cP0JslHt+RtdXqN8K1+Vu7OH6E2Sj2/I2ur1G+Fa/K3dnD9CbJR7fkbXV6jfCtflbuzh+hNko9vyNrq9RvhWvyt3Zw/QmyUe35G11ep7Ud49qse1z590a0guYWRgOG0EtbiMRtC8lZ0msEsD6jeVE97Lyse04qqFk0JxZIMRwg7QeAg4g9CjTg4ScWVoSUliiL3q21U0dNE+mkMbnTBhIDXYt3OQ4YOBGsD1LRZ041JtSWO44XVSUIYxKv3wrX5W7s4foVLZKPb8k7a6vUb4Vr8rd2cP0JslHt+RtdXqN8K1+Vu7OH6E2Sj2/I2ur1G+Fa/K3dnD9CbJR7fkbXV6jfCtflbuzh+hNko9vyNrq9RvhWvyt3Zw/QmyUe35G11epIslLdtmvjqRHVu3aFjHxDMhwdpdnN8DWRq5wNmKz1qVGk44x3P3NNGrVqRlv3r2I868C2AcDVOBGggxwgg84zFo2Sj2/Jnd1WW7E43wrX5W7s4foTZKPb8nm11eo3wrX5W7s4foTZKPb8ja6vUm12eXctRKaeskznv0wvIa3EgaWHNAGO0dY4Fju7VRWnBe5stblzejPMs5TjcEB8FuWtFSQPnlODYxjhtcfwtbzk6F906bqSUUfM5qEXJlH1N41rOe5zajMDiSGBkRDQToAJbicOdWVZ0UsMCTK8qt7meW+Fa/K3dnD9C92Sj2/J87XV6jfCtflbuzh+hNko9vyNrq9TNw5Q233DJWvq3NYHtjiG5w9+S7B58DUNXTjwLi6VDWKmo++ZoVWtqnUb9sjCb4Vr8rd2cP0LtslHt+TPtdXqN8K1+Vu7OH6E2Sj2/I2ur1G+Fa/K3dnD9CbJR7fkbXV6jfCtflbuzh+hNko9vyNrq9RvhWvyt3Zw/QmyUe35G11eo3wrX5W7s4foTZKPb8ja6vUb4Vr8rd2cP0JslHt+RtdXqSLIW8Wp7pEddLnxy4Na4tY3c3496SWgd6dRx1aDowKz3FnHQxprejRb3cnLCbzLiUopFTXl5W2hS1pjp5zGzc2Ozc2M6TnY6XNJ2KnaW9OdPGS5k+6rzhPCLIpvhWvyt3Zw/QtWyUe35Mu11eo3wrX5W7s4foTZKPb8ja6vUb4Vr8rd2cP0JslHt+RtdXqN8K1+Vu7OH6E2Sj2/I2ur1G+Fa/K3dnD9CbJR7fkbXV6mTs69W0oyN03KYbc5uY7qczAD1Fc5WNN5bjpG+ms95YOS14lHWkRuxgmOgMeRmuPAx+onmOBPAsFa0nT35o20rmFTdkyYLKaQgCAIDyqqmOJhfI9rGNGLnOIAA5yV6k5PBHjaSxZWmUd7TGksoo90/+2QEN/tj0OPSSOhUKVg3vmzDVvkt0FiQC08sLSqD9pVS4cVh3Nv+LMMevFboW9KOUTFK5qSzZhXyOdpJJPOSV2SwOTbeZzHK5pxa4tPCCQfYjSeYUmsjOWXlraVOe8qZHDiyHdW/9+JHUQuE7alPNHaFzUjzLCybvXhkIZWs3Fx0bozEx4/mb4TPaOhYathJb4PE3Ur2Mt0txY8EzXtDmODmuGLXNIIIOogjWFgaaeDNqeO9HdeAICDXrW5VUcMLqaUxufIWuIDXYjNJ/EDtWyypQqSaksTLd1JQinErTfCtflbuzh+hUdko9vyT9rq9RvhWvyt3Zw/QmyUe35G11ep99hXlWhHOx1TMZoccJGZkYOadZaWtBxGvDbhhtXxUsqbi9FYM6U7yal9T3F4007JGNexwcx4DmuGogjEEdSjNNPBlVPFYo9F4enyWtK5kErmnBzY3uaeAhpI186+oLGSTPJbkyhheFa/K3dnD9Ct7JR7fkj7XV6jfCtflbuzh+hNko9vyebXV6jfCtflbuzh+hNko9vyNrq9RvhWvyt3Zw/QmyUe35G11epGFpM4QBAEAQBAEAQE4uvys7jm3GV2FPORpOqOQ4AO5gdAPUdhWK8t9ZHSWaNlpX0HovJkwvu8Th/qB8qVZfT+I/b/Uar7h+Sl1XJIQBAEAQBAWZcb99U+jj+Jym+o/bEoWGbF7mSe5uNbC3vHnCcD8LzoD+hx0Hnw4y9sq+K1cvAvKH815KzVEnhAdopHNIc0lrmkFpGggg4gg7CCvGsdzCbTxRsFkBlQ20KfFxAniwbM3n2OA4HYdRBGxQrmhqp/08i3b1lUjjzJOVnO5Q95eVnds+5xOxp4CQzDU9+pz+jYObE7VatKGrji82SLuvpy0VkiGLYZAgM5kdk4+0KlsTcQwd9K/isGvD8x1D17CuFesqUMfwdqFF1ZYci1L1KVkVlbnG0NYx8TWtGoAHAKbZycq2LKV0kqLSKPVkjhAEAQBAEAQBAXddVlZ3VD3PM7GeAd6TrkjGgHnc3QD1HaVGvKGhLSWT+SvaV9OOi80Qi+E/wDyJ5oo/wBS2WPC8mS+4nghC2mMIAgCAIAgOEBcF1eWr5iKSpdnSAfYvJ0vAGlrjtcBpB2gHHSNMq8tlH645cypaXGn9EsyzFONwQHwW5bEFHC6ad2axvrc46mtG0n/AN0L7p05VJaMT5nNQWLKCyuysqbQkxkObE0/ZxA963nPGdznqwVuhbxpLdn1I1e4lVf9GAWg4BAEAQBAEBJ8jMs6iz3gYmSnJ7+Inh1uZj4LvYdvCM1e2jVX9mmhcypvB5F9WXaMNTE2aFwfG8Yg+8EbCDoIUScHCWjLMrxkpLFH1L5PorW/Dxen9K74CqHp/wB79jFffYvcp5ViUEAQFn3RZWZju4pnd64k05Oxx0lmPAdY58RtCm31vj/0j5KNnX/hLwW4pZRPhtzxaf0UnwOX3T+9e58y+1msIX6M/PnKAIAgMx/ClpcjqOyf+y46+l3L8nbZ6vaP4UtLkdR2T/2TX0u5fkbPV7Tyqsna6JhfLSzMY3wnOjcGjThpJGjSvY1qcngpI8dCpFYtGMXU5BAEBkaKwK2ZgfDTTSMOIDmsc5pwOB0gcK5yqwi8G0dI0ZyWKR7/AMKWlyOo7J/7L519LuX5PrZ6vaP4UtLkdR2T/wBk19LuX5Gz1e1kgymr6x1lww1kM0ckE7Qx8jHNEjNylA74jS5urnGB06VwowgqzlBrBr/UaK0puilNb8SDraYQgCAysGTVoPa17KSdzXAOa4RvIIIxBBA0ghcnWpp4OSOqoVGsUjv/AApaXI6jsn/svNfS7l+T3Z6vaP4UtLkdR2T/ANk19LuX5Gz1e0sK56yKqnlqDPBLEHMYGl7HNBIc7HDEaVhvqkJJaLxNtnTlBvSWBZlTTskY5kjQ5jwWuadRBGBBU5Np4o3NYrBmvGWuTb7PqDGcTG7F0Lj+JmOonjN1HqO0K9b1lVhjz5kW4o6uWHIwC7nAIDLZLW9LQ1DZo9IHeyN2PYcM5v8AsHYQFyrUlVhos60arpyxLGvIy6jNMyGkfialgc9w1sid+Hme7SCNYAPCFPtLV6elNZfJvurlKOEefwVGqpLCA9KeB8jmsY0ue8hrWjWXE4ADrXjaSxZ7GLk8EbDZEZNMs+mEegyvwdM4bX4ageK3UOs7SoNxWdWePLkW6FJU44HxXpUU01A5kMb5HmSM5rGlxwB06Avuzko1cW8D5uYuVNpFNfwpaXI6jsn/ALKtr6XcvyS9nq9o/hS0uR1HZP8A2TX0u5fkbPV7T4rQsuopyBPDJEXYlue0txw14Y69YX3GcZ/a8T4nTlD7lgfIvs+AgACAzH8KWlyOo7J/7Ljr6Xcvydtnq9o/hS0uR1HZP/ZNfS7l+Rs9XtPqsuxLXppWTRUlQ18bs5p3J+HODo0gjEEcBK+Z1aM4uLkvyfUKVaElJRPe8isM1YJHRvic6GLOjeC1zXYHEEEadO3avm0jowwxx3n1dvGaf9EWWoyhAAF4EsQRhr0IMGF6AgCA9aSpfE9skZwfG4PaeBzTiPavmUVJYM+oScZJo2csutbPDHM3VKxsg6HNB/2vzs46MnF8i/F6STPpcQNJ0Aa18npr7eDlS6vqDmk7hES2EcPC8jhd7Bhzq7a0NVDfm8yNc19ZLBZIi60mYIAgCAIAgCAICaXZZVGjqBFI7/p5yA7HUx50NfzbAebA7Fju6Gsjis0a7StoS0Xky91FK5Wt+Hi9P6V3wFUPT/vfsYr77F7lPKsSggCA5Y4gggkEHEEHAgjUQdhXgTweKNgLvMqhX0/fkbvDg2UcPFeBwO9hB5lDuqGqnuyeRbt62sjjzM5bni0/opPgcuNP717nWX2s1hC/Rn585QBAEBtWvzJ+iCAjN5Xkyp81vzGLRacaJxuOFI16V4hhAEBfN0nkyLz5fmOUS94z/eRZtOEiZLIaQgK7vu8Th/qB8qVb/T+I/b/UY77h+SmFXJIQBAbKZH+IUn9PD8tq/PV+LL3ZepcOPsjLrkdAgCAIDBZZZOMtCmdEcA8d9E/ivGrH8p1HmPCAu1Cs6U8fycq1JVI4M12q6aSJ7o5Glr2Etc06wRoKvRkpLFEOUXF4M8l9HgQBAEAQFt3Q5J5rRWzN75wIpwRqadBf0nUObE7QpV9Xx/5x8lOzoYLTfgtBTjeEAQBAVHfl95S+ZL8UaqenZSJ1/wDxKwVInBAdovCHSPevHkexzRtSvzR+hCAICib3vKLvRx+4q1Y8LySb3ieCFLYYwgJtc95RHopP0rFfcLybLHieC8pYWPGDmtcDrBAI9RUdNrIrYFW3m5CwRxOqqRgjzMDLG3wC0nDOa38JGjEDRhidmmjaXUnLQn4J91bR0dOKKpVQmhAEBsVd7j/xtLj/AC/ZicPZgoFzxZe5docOPsYy9i2jT0RY04PqTuQ4QzDGQ+rvf7l0sqenUxfI53dTQp+5RCtkYIDhAWTkXdk6drZq0ujjdpbEND3DYXk+ADwa+hT696ovRh+TfQs8VjMsmhyTs6EYMpIdG1zA93W5+JPrU+VepLOTN8aMI5I62hkfZs4IfSxadrGiN3+TMCkbirHKTPJUacs0Vflvdw+ka6amc6WFul7T95GOHR4bRw6xz6SqVveKb0ZbmT7i00FpRyIAtxiCA4QGwl29tGroY3OOMkX2MnCSwDNJ5ywtPTioV1T1dRpZPeW7epp00yO34eL0/pXfAV39P+9+xxvvsXuU8qxKCAIAgMpkzbktDUMnj05uh7dj2Hwmn/XAQDsXKtSVSDizrRqunLSRf9TaEVTQyTROzmSQSOaf7HYg8BBxBGwhQ1BwqKL6lrSUoYo1rC/QkA5QBAEBtWvzJ+iCAjN5Xkyp81vzGLRacaJxuOFI16V4hhAEBfN0nkyLz5fmOUS94z/eRatOEiZLIaAgK8vu8Th/qB8qVb/T+I/b/UY77h+Sl1XJIQBASyhvFtKGNkUb4wyJrWNBjaTmtAA07dAWSVnSk23zNUbypFJI998+1f5kfZtXmw0j3bag3z7V/mR9m1NhpDbahNbr8rKyukmbUOa4RsYW4NDdJJB1dCx3dCFJLRNdrXlUx0iw1hNgQFbXt5JbqzuyFv2kY+2A/FGNTulu38vmhULK40Xq5ZcjDeUNJaazRTqrEsIAgCAlN3uSxr6jvwdwiwdKeHisB4XbeAA8yy3VfVR3Zs02tDWSxeSNgWNAAAAAAwAGgADVgFDLJygCAIAgKjvy+8pfMl+KNVPTspE6/wD4lYKkTggO0XhDpHvXjyPY5o2pX5o/QhAEBRN73lF3o4/cVaseF5JN7xPBClsMYQE2ue8oj0Un6VivuF5NljxPBeqjFYweXM7WWfVF+gGF7R5zxmNH+RC7W6bqxw6nKu8KcvY1wX6AhBAetLTPle2OMZz5HBjRwuccB7V8yaisWexi5NJGzllUTYIYoW6omNYOfNaBj7F+dnLSk5dT9BFaKSKgvqrS6sji2RRA/wB0jiT7GtVX0+OFNvqyZfS+pIr1bzCEBNbqcn21dWZJBnR0wDyDqc8k7mCNo0OP9o4VjvarhDBZs2WdJTni+ReyilYIAgBCA19vIyfbRVhEYwimG6RjY3EkOaOg+whXLStrKe/NEa7paE92TIstRmCAs64+tIlqIcdDmNkA52nNd8TfUpvqEd0ZFCwlnEyd+Hi9P6V3wFc/T/vfsdb77F7lPKsSggCAIAgJhkLlX3Myemld9jPHJmk6mSlhA6naAefA8KyXNDTams18Gy2r6KcJZEOC1mM5QBAEBtWvzJ+iCAjN5Xkyp81vzGLRacaJxuOFI16V4hhAEBfN0nkyLz5fmOUS94z/AHkWrThImSyGgICvL7vE4f6gfKlW/wBP4j9v9RjvuH5KXVckhAEAQBAEBZlxv31T6OP4nKb6j9sShYZst9SykEAIxQGueXdn09PWyx07gWA45o1RuOlzAduafVq1gq9bTlOmnIiXMYxqNRMAtBwCAIDYG7M0vcEXc2z73HDO3bRn53sw/LmqFd6etel49i3baGrWiSpZjuEAQBAEBUd+X3lL5kvxRqp6dlInX/8AErBUicEB2i8IdI968eR7HNG1K/NH6EIAgKJve8ou9HH7irVjwvJJveJ4IUthjCAm1z3lEeik/SsV9wvJsseJ4Ldq8qrOiBL6uAZuIIEjXOxGsZjSXY82ClxoVJZRZSdWCzaKjvEy57vIhgDm07DnYnQ6Rw1EjY0bB1nZhUtbXVfVLP4Jtzc6z6Y5EIW0xhAW5dVkU6IisqW5ryPsGEaWgjS9w2EjQBsBJ2jCVeXKl/zj5Klpb6P1yzLPU43FAXquJtOfHYIgOjcYz7yVcs+Cv3mRrx/9X+8iJrUZggLmuRjHckztpnwPQI4yPeVI9Qf1r2Ktjw37lirAbQgCAICrr8ohmUrvxB0reohhPtAVL0575IwX6+lMqVVCYEBOrmnEWgeeCQH/ACjP+liv+F5NtjxH7Envw8Xp/Su+ArN6f979jRffYvcp5ViUEB99h2VJVyiGLw3Ne5o4xYxz8OYnDDrXOpUUI6TOlKm6ktFHwuaQSCCCNBB0EEa8Qvs5tYbjhegIAgCAIAgNq1+ZP0QQEZvK8mVPmt+YxaLTjRONxwpGvSvEMIAgL5uk8mRefL8xyiXvGf7yLVpwkTJZDQEBXl93icP9QPlSrf6fxH7f6jHfcPyUuq5JCAID7RY9XyafspP2XPWQ6r8nTVT6M5/4ar5NP2Un7JrIdV+Rqp9GP+Gq+TT9lJ+yayHVfkaqfRljXL0M0U1RukUkeLGYZ7HNx752rOGlYL+UWo4M3WUJRbxRa6mFAICJ3i5ViggwYR3RMC2IcUbXkcA2cJw51qtaGtlvyRnuK2rj/ZQL3EkkkknSSdJJOvE7SrZFbx3s4XoCAICUXf5UGz6jF5O4S4NmHBxXgcLfaCeZZrqhrYbs1kabavq5YPJmwMbw4AtIIIBBGkEHUQVCLJ2QBAEAQFR35feUvmS/FGqnp2Uidf8A8SsFSJwQHaLwh0j3rx5Hsc0bUr80foQgCAom97yi70cfuKtWPC8km94nghS2GMICbXPeUR6KT9KxX3C8myx4ngzV7uSea7u2FveuIFQBsdqa/DgOo8+B2lcrG4x/5y8HW8ofzj5KvVInBAe1DVOhkZIzDOjcHtzgHDFpxGIOsL5lFSTTPqEtGSaNkMmbdirqdk8ejHQ9u1jx4TT/AK4QQdq/P1aTpy0WXKdRVI6SMquZ0KLvhpsy0S7+bFG/1Ys/SFZsZY0sOjJN6sKmP9EIW0xhAWfclazWvmpnHAyASx85boeOnDNP9pU31CnilMo2M84luKWUQgCAICl76LVbLUxwNOPc7CX+fJgcOpob/kq9hTwg5PmS76eMlHoV4t5hCAsO5OmJq5pNjIc3re9uHsaVg9Ql9CX9m6wj9TZnr8PF6f0rvgK4en/e/Y7332L3KeVYlBAS26rynB0S/KkWW84L/eZqs+KiQXuZJ5ju7YW9484TgfhedAf0O1HnwO0rhZXGK1cvB2vKH84+SslRJ4QBAEAQBAbVr8yfoggIzeV5MqfNb8xi0WnGicbjhSNeleIYQBAXzdJ5Mi8+X5jlEveM/wB5Fq04SJkshoCAry+7xOH+oHypVv8AT+I/b/UY77h+Sl1XJIQHV2ooFmbT0X3bPNb7gvzUs2foVkey8PQgCAID47YtOKlhfNMcGRjE8JOoAcJJwA6V9wg5yUUfMpKKxZrllDbUtbO+eXW7Q1uxjB4LRzD2kk7VfpU1Tiooh1arqS0mY1dDmEAQBAEBbV0OVecO4pnaWgmnJ2t1lnVpI5sRsClX1DD/AKR8lOzr4rQfgtFTjeEAQBAVHfl95S+ZL8UaqenZSJ1//ErBUicEB2i8IdI968eR7HNG1K/NH6EIAgKJve8ou9HH7irVjwvJJveJ4IUthjCAm1z3lEeik/SsV9wvJsseJ4LxqIGSNcx7Q5jwWuadIIIwIPUo6bTxRVaxWDNeMt8mn2fUmPSYn4uhcdrMdRPGbqPUdqu29ZVYY8+ZFuKOrl/RH1oOAQEpu9ypNBUd+TuEuDZRwcV4HC3bwjHmWW6oa2O7NZGm1r6uWDyZsCxwIBBBBGII0gg6sCoZZK1vssouhhqGj7pxjf5smGaT0OGH9yoen1MJOHUw30MYqXQp9ViWEB72fWyQSMlicWvjcHNPAR7xsI2gr5lFSWiz6hNxeKL8yNy1p69gGIjqAO/iJ14azHj4TfaNvPEr20qT/os0a8ai3ZkoWY7hAQ7LjLuCha6OItkqToDAcRGeGTDVhxdZ5hpWu3tZVHi9y/cjNXuY01gsyiaid8jnPe4ue8lznHWXE4knrVpJJYIjyk5PFnmvTwIC7bmrKMVG6ZwwdUvxHmMxa3/uzz0EKPf1NKpo9CvZw0aePU+O/Dxen9K74Cvr0/737HzffYvcp5ViUEBLbqvKcHRL8qRZbzgv95mqz4qL5qadkjHMkaHMeC1zTqIIwIKiJtPFFdpNYM14y1ybfZ9SYziY3YuhcfxMx1E8Zuo9R2hXresqsMefMi3FHVyw5GAXc4BAEAQBAbVr8yfoggIzeV5MqfNb8xi0WnGicbjhSNeleIYQBAXzdJ5Mi8+X5jlEveM/3kWrThImSyGgICvL7vE4f6gfKlW/0/iP2/1GO+4fkpdVySEBwQgJ5HevaTQAGU2AAA7yTZo/mLE7Ck+v74Nu3T6I7b7VpcSm/wAJP/IvNgpf3++Bt0+iG+1aXEpv8JP/ACJsFL+/3wNun0RMbtssqq0JJmztiAja1zcxrmnEkg44uPAsl3bwpJOPM1W1eVXHEnqxGsoq87K3u2bconY08BOBGqSTSC7nA0gdZ2qzZ2+rjpPNkm7r6b0VkiEraYwgMpkzYctdUMgj0Z2l7tjGDwnH/Q2kgLlWqqnDSZ1o0nUloolF5eRLaLMmpwdwcGscDiSx4GAJPA7DXw48ICzWlzrPplmaLq3UPqjkQNbjEEB3p53xua9ji1zCHNcNYcDiCOteNJrBnsZOLxRsPkRlKy0KYSaBKzBszeB+GsDiu1jrGwqDcUXSnhy5FuhVVSOJIVwOwQBAVHfl95S+ZL8UaqenZSJ1/wDxKwVInBAdovCHSPevHkexzRtSvzR+hCAICib3vKLvRx+4q1Y8LySb3ieCFLYYwgJtc95RHopP0rFfcLybLHieC9VGKxgsssnGWhTOiOAeO+ifxXjV/adR5jzBdqFZ0p6X5OVakqkdFmu1XTPie6ORpa9hLXNOsEaCr0ZKSxRDlFxeDPJfR4EBbd0WVmcBRTO75oJpyTraNJZ0jWObEbApV9b4f9I+SnZ18VoPwWLa1nx1MMkMgxZK0tPCMdRHODgR0LBCbhJSXI2yipLBmtltWXLSTvhlGDozhzOH4XDmIwPWv0NOanFSRCqU3CTiz4l9nwEABIOI0EaQeArwJ4ZEiocubVhADKuQgccNk9sgJ9q4StaUs4miN1VXM6Whlrac4LZKqTA6wzNj+WBiF7G2pRyieSuass2YBdzgEAQGUyZsSStqGQM0Zxxe7iMHhO9WrnIG1cq1VU4OTOtGk6k9E2Ro6ZkTGRxjNZG0MaOBrRgPYvz8m5PFlxJJYIru/Dxen9K74Ct/p/3v2Md99i9ynlWJQQEtuq8pwdEvypFlvOC/3marPiov5QywYHLPJxloUzojgJG99E/ivA2/lOo/uAu1Cs6U8fycq1JVI4M13q6Z8T3RyNLXsJa5p1gjQVejJSWKIcouLwZ5L6PAgCAIDatfmT9EEBGbyvJlT5rfmMWi040TjccKRr0rxDCAIC+bpPJkXny/Mcol7xn+8i1acJEyWQ0BAV5fd4nD/UD5Uq3+n8R+3+ox33D8lLquSQgCAIAgCAsy4376p9HH8TlN9R+2JQsM2Zu9jK3cI+5YXYSyt+0cNbIzs5nO9gx4QuVlb6b05ZI7XdfQWis2Uwq5JCA5YwuIDQSSQAAMSSdAAG04rzIJY7kbA3fZKiz6fvwDPLg6U8HAwHgb7SSeBQ7mvrZbslkW7ejqo4cyRV9HHPG+KVocyRpa4HaD7jzrhGTi8UdpJSWDNdMrcnpKCodC/Et8KJ/HYdR6RqI4RwYK9QrKrDSREr0nTlhyMMuxxCAzmRuUb7PqWyjEsPeys4zD+oax6tpXCvRVWGH4O9vWdOWPI2KpKlkrGyRuDmPAc1w1EEYgqDJOLwZaTxWKPVeHoQFR35feUvmS/FGqnp2Uidf/AMSsFSJwQHaLwh0j3rx5Hsc0bUr80foQgCAom97yi70cfuKtWPC8km94nghS2GMICbXPeUR6KT9KxX3C8myx4ngvVRisEBWl7mSe6MNbC3v4x9uB+Jg1P6WjX+XzVQsq+D1cvBhvKGktNZrMp9ViWEB6U8743Nexxa9hDmuGsEHEEda8aTWDPYycXijYfIjKVloUwk0CVmDZmjY/DWBxXax1jYVBuKLpTw5ci3QqqpHEx94WRrbQjD48G1MQ7wnQHt15jj7jsPSV92tzqng8mfFxQVVbsyiKmnfG9zJGlj2EhzSMCCNhCtpprFEeUXF4M816eBAEAQBAEB70NHLPI2OJhfI84NaNZP8AobSToA0r5lJRWLyPYxcngi/chMkmWdDgcHTyYGV41czW/lHtOngAh3Nd1Zf1yLVCiqUcOZJ1nO5Wt+Hi9P6V3wFUPT/vfsYr77F7lPKsSggJbdV5Tg6JflSLLecF/vM1WfFRfyhlgICs73Mk90YayFvfxj7cD8TBqf0tGvm81ULKvg9XLwYbyhpLTWfMqBViWEAQBAbVr8yfoggI1eSMbNqfNb8xi0WvGicbjhM183J3Fd6iruKImi+g3J3Fd6imKGi+g3J3Fd6imKGi+he90oIs2LHR38vzHKJe8Zlm14SJispoCAry+xpNHDgCf+oHypVv9P4j9v8AUY71Y0/JTW5O4rvUVWxRK0X0G5O4rvUUxQ0X0G5O4rvUUxQ0X0G5O4rvUUxQ0X0G5O4rvUUxQ0X0G5O4rvUUxQ0X0Jld3bjaBtXM5pLtzjbEzT37y52A6BrJ4Asd1T1rjFGy1nq1JsildNNNI+WXOc+Rxc4kHST7hsA2BaoqMVgjLPTk8WeG5O4rvUV9Yo+dF9BuTuK71FMUNF9Cz7o8ksT3bO3Q3EU7SNZ1F5HNpA6zsBU29uP/ADj5KNnQw+uXgtlTCgEBHcuMmWWhTlmgSsxdC47HYaieK7Ueo7F3t6zpTx5czjXpKpHDnyNfJ6SVjnMexzXMJa4EHEEHAg9auqSaxTIrhJPBo6bk7iu9RXuKPNF9BuTuK71FMUNF9Cy7o8p3RO7jnxDHkmAkHBrzpLceB2sc/nKde0VJayPkoWdVr6JeC3VLKIQFS34sJkpcAT3kuofmjVT097pE+/TejgVjuTuK71FUcUTtF9BuTuK71FMUNF9DtFE7Ed6dY2HhXjaPqMXitxtMF+bL4QBAUVe6xxtF2AJ+zj2HgKs2L/5eSVepupu6EM3J3Fd6itmKMei+g3J3Fd6imKGi+hNboGOFojEEfZSbD+VY75/8vJssk1U39C81GKoQHDmgjA6QdaAoO8TJJ1DUYxNJgmxdHgCcw/iYejZzdBVu1uNZHfmiPc0HCWKyZFNydxXeorVijNovoNydxXeopihovoZzI63ZrPqWyhriw97KwA98w68PzDWP/wBK4V6UasMPwd6E5UpY4bjYelqGSsbJG4OY8BzSNoIxChNNPBllPFYoj2V+RVLaAxd9nMBg2Vo08wePxt9o2ELvQuZUssuhxrUI1VvzKayjyNrqIkyxl0Y1SsxczDnOtn9wCrUrmnUye8l1badP2I8tBwOUAQHCAk+TeQ1dWkFsZiiOuWQFrcPyjW/q0c4WardU6fPFmilazn/SLmyTySpbPZhEM6RwwfK7DPdzDit5h14nSpNa4nVe/Iq0qMaawRn1wOoQFbX3NJp6fAE/au+Aqh6f9z9jFfLGC9yoNydxXeoqriiXovoNydxXeopihovoSy6uNwtODEEaJdh/lPWW8a1L/eZqtE1VRfiiFcIDhwB0HSDrQFCXiZJOoajGJpNPNi6PAE5h/Ew9Gzm6CrdrcayO/NEi5oOEsY5Mie5O4rvUVqxRl0X0G5O4rvUUxQ0X0G5O4rvUUxQ0X0NqF+aP0IQBAEAQBAEAQBAEAQBAEAQBAEAQBAEAQBAEAQBAEAQBAEAQBAEAQBAEAQBAEAQBAEAQBAEAQBAEAQBAEAQBARy3MjrNma58lLHna85uMZJ5zGRj1rvTuKsdykcZ0acs0UllRQRQyZsbc0dLj7yVYoTclvJlxTjHI98kLMhnfhK3OHS4fCQvmvOUVuPq3pxlmi7LGySs6nDXRU0YdrznAvcDzOeSR1KRUr1J7mylCjCGSM6uJ1CAIAgCAIAgCAIAgCAIAgCAID//2Q==" id="54" name="Google Shape;54;gcc840e06ad_0_108">
            <a:hlinkClick r:id="rId2"/>
          </p:cNvPr>
          <p:cNvSpPr/>
          <p:nvPr/>
        </p:nvSpPr>
        <p:spPr>
          <a:xfrm>
            <a:off x="0" y="1676717"/>
            <a:ext cx="93345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type="title"/>
          </p:nvPr>
        </p:nvSpPr>
        <p:spPr>
          <a:xfrm>
            <a:off x="-10552" y="0"/>
            <a:ext cx="915455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152400" y="990600"/>
            <a:ext cx="88392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8" name="Google Shape;58;p18"/>
          <p:cNvCxnSpPr/>
          <p:nvPr/>
        </p:nvCxnSpPr>
        <p:spPr>
          <a:xfrm>
            <a:off x="-10552" y="609600"/>
            <a:ext cx="9154551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  <a:defRPr b="0" i="0" sz="4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61" name="Google Shape;61;p19"/>
          <p:cNvSpPr txBox="1"/>
          <p:nvPr>
            <p:ph idx="1" type="subTitle"/>
          </p:nvPr>
        </p:nvSpPr>
        <p:spPr>
          <a:xfrm>
            <a:off x="1371600" y="3886200"/>
            <a:ext cx="6400800" cy="1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Garamond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493000" y="6126175"/>
            <a:ext cx="15240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6" name="Google Shape;1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5195" y="1576"/>
            <a:ext cx="1208189" cy="6286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nvisionrx.com/OurDifference/OurServices#PharmacyBenefitsManagement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/>
        </p:nvSpPr>
        <p:spPr>
          <a:xfrm>
            <a:off x="2518125" y="2991919"/>
            <a:ext cx="4014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rPr>
              <a:t>(NYSE: RAD)</a:t>
            </a:r>
            <a:endParaRPr b="1" i="0" sz="2500" u="none" cap="none" strike="noStrike">
              <a:solidFill>
                <a:srgbClr val="43434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27"/>
          <p:cNvSpPr txBox="1"/>
          <p:nvPr/>
        </p:nvSpPr>
        <p:spPr>
          <a:xfrm>
            <a:off x="3034425" y="3632375"/>
            <a:ext cx="29823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Current Price: $20.10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Target Price: $26.84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Implied Upside: 33.5%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7"/>
          <p:cNvSpPr txBox="1"/>
          <p:nvPr/>
        </p:nvSpPr>
        <p:spPr>
          <a:xfrm>
            <a:off x="1816050" y="5140600"/>
            <a:ext cx="5819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5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rPr>
              <a:t>Dhiya Krupashankar, Krishna Palya, Jason Obrycki, Pulak Taneja, Ian Wu</a:t>
            </a:r>
            <a:endParaRPr b="0" i="0" sz="1500" u="none" cap="none" strike="noStrike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 picture containing text, clipart&#10;&#10;Description automatically generated" id="109" name="Google Shape;1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1687" y="1029286"/>
            <a:ext cx="3750650" cy="198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092c1031f_2_0"/>
          <p:cNvSpPr txBox="1"/>
          <p:nvPr>
            <p:ph idx="1" type="body"/>
          </p:nvPr>
        </p:nvSpPr>
        <p:spPr>
          <a:xfrm>
            <a:off x="228600" y="914400"/>
            <a:ext cx="86868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Pharmacies and Drug Stores in the U.S. are concentrated in terms of functions and companies</a:t>
            </a:r>
            <a:endParaRPr/>
          </a:p>
        </p:txBody>
      </p:sp>
      <p:sp>
        <p:nvSpPr>
          <p:cNvPr id="115" name="Google Shape;115;gd092c1031f_2_0"/>
          <p:cNvSpPr txBox="1"/>
          <p:nvPr>
            <p:ph idx="2" type="body"/>
          </p:nvPr>
        </p:nvSpPr>
        <p:spPr>
          <a:xfrm>
            <a:off x="228600" y="1295400"/>
            <a:ext cx="8686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-"/>
            </a:pPr>
            <a:r>
              <a:rPr b="1" lang="en-US" sz="1400"/>
              <a:t>Primary Activities </a:t>
            </a:r>
            <a:r>
              <a:rPr lang="en-US" sz="1400"/>
              <a:t>- </a:t>
            </a:r>
            <a:r>
              <a:rPr b="1" lang="en-US" sz="1400"/>
              <a:t>Preparing and selling</a:t>
            </a:r>
            <a:r>
              <a:rPr lang="en-US" sz="1400"/>
              <a:t> prescription and non-prescription medicines, </a:t>
            </a:r>
            <a:r>
              <a:rPr b="1" lang="en-US" sz="1400"/>
              <a:t>advising customers</a:t>
            </a:r>
            <a:r>
              <a:rPr lang="en-US" sz="1400"/>
              <a:t> on use of prescription and OTC medicines, other miscellaneous activities (e.g. selling candy cosmetics, magazines etc.)</a:t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 sz="1400"/>
              <a:t>Major Players</a:t>
            </a:r>
            <a:r>
              <a:rPr lang="en-US" sz="1400"/>
              <a:t> - Walgreens Boots Alliance Inc. (34.8% Market Share), CVS Health Corporation (29.1% Market Share), Rite Aid Corporation (5.3% Market Share)</a:t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 sz="1400"/>
              <a:t>Industry Concentration</a:t>
            </a:r>
            <a:r>
              <a:rPr lang="en-US" sz="1400"/>
              <a:t> - Medium-to-high concentration, barriers to entry partially increased by pandemic due to exploitation of economies of scale by major players in the industry</a:t>
            </a:r>
            <a:endParaRPr sz="1400"/>
          </a:p>
          <a:p>
            <a: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As the </a:t>
            </a:r>
            <a:r>
              <a:rPr b="1" lang="en-US" sz="1400"/>
              <a:t>rate of vaccinations</a:t>
            </a:r>
            <a:r>
              <a:rPr lang="en-US" sz="1400"/>
              <a:t> in the U.S. increases, pharmacies are expected to </a:t>
            </a:r>
            <a:r>
              <a:rPr b="1" lang="en-US" sz="1400"/>
              <a:t>expand preventive care</a:t>
            </a:r>
            <a:r>
              <a:rPr lang="en-US" sz="1400"/>
              <a:t> and </a:t>
            </a:r>
            <a:r>
              <a:rPr b="1" lang="en-US" sz="1400"/>
              <a:t>additional front-end offerings</a:t>
            </a:r>
            <a:r>
              <a:rPr lang="en-US" sz="1400"/>
              <a:t> </a:t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Continued </a:t>
            </a:r>
            <a:r>
              <a:rPr b="1" lang="en-US" sz="1400"/>
              <a:t>easy access to prescription medications</a:t>
            </a:r>
            <a:r>
              <a:rPr lang="en-US" sz="1400"/>
              <a:t> due to </a:t>
            </a:r>
            <a:r>
              <a:rPr b="1" lang="en-US" sz="1400"/>
              <a:t>high proportion of insured individuals </a:t>
            </a:r>
            <a:r>
              <a:rPr lang="en-US" sz="1400"/>
              <a:t>and individuals over the age of 65 in the U.S. </a:t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Over the five years to 2025, industry revenue is expected to</a:t>
            </a:r>
            <a:r>
              <a:rPr b="1" lang="en-US" sz="140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increase an annualized 2.7%</a:t>
            </a:r>
            <a:r>
              <a:rPr lang="en-US" sz="140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to</a:t>
            </a:r>
            <a:r>
              <a:rPr b="1" lang="en-US" sz="140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$352.5 billion</a:t>
            </a:r>
            <a:endParaRPr b="1" sz="14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6" name="Google Shape;116;gd092c1031f_2_0"/>
          <p:cNvSpPr txBox="1"/>
          <p:nvPr>
            <p:ph idx="3" type="body"/>
          </p:nvPr>
        </p:nvSpPr>
        <p:spPr>
          <a:xfrm>
            <a:off x="0" y="0"/>
            <a:ext cx="7239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Industry Overview</a:t>
            </a:r>
            <a:endParaRPr/>
          </a:p>
        </p:txBody>
      </p:sp>
      <p:sp>
        <p:nvSpPr>
          <p:cNvPr id="117" name="Google Shape;117;gd092c1031f_2_0"/>
          <p:cNvSpPr txBox="1"/>
          <p:nvPr>
            <p:ph idx="1" type="body"/>
          </p:nvPr>
        </p:nvSpPr>
        <p:spPr>
          <a:xfrm>
            <a:off x="228600" y="2886975"/>
            <a:ext cx="86868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The industry is expected to benefit from the economy’s post-pandemic recovery</a:t>
            </a:r>
            <a:endParaRPr/>
          </a:p>
        </p:txBody>
      </p:sp>
      <p:pic>
        <p:nvPicPr>
          <p:cNvPr id="118" name="Google Shape;118;gd092c1031f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100" y="4453300"/>
            <a:ext cx="6443925" cy="27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228600" y="809243"/>
            <a:ext cx="86868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Core Business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2045730" y="6485691"/>
            <a:ext cx="961200" cy="26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068565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Industry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09140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5114236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6137073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0" y="21087"/>
            <a:ext cx="534924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Company Overview</a:t>
            </a:r>
            <a:endParaRPr b="0" i="0" sz="3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228675" y="1165975"/>
            <a:ext cx="86868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Rite Aid is a pharmacy retail healthcare company, providing services through two business segments, the Retail Pharmacy segment and the Pharmacy Services segment</a:t>
            </a:r>
            <a:endParaRPr b="0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Retail Pharmacy segment sells brand and generic prescription drugs, as well as front-end products including health and beauty aids, personal care product, and seasonal merchandise</a:t>
            </a:r>
            <a:endParaRPr b="0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Pharmacy services segment provides PBM (Pharmacy Benefit Manager) services through Envision and MedTrak. Services include operating mail orders, distribution management, and ensuring patient compliance</a:t>
            </a:r>
            <a:endParaRPr b="0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⅓ of revenue comes from pharmacy services business line and ⅔ comes from food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 rot="1735">
            <a:off x="228600" y="3430044"/>
            <a:ext cx="4160401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Wellness+ Rewards Program</a:t>
            </a:r>
            <a:endParaRPr b="1" i="0" sz="16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2" name="Google Shape;132;p4"/>
          <p:cNvSpPr txBox="1"/>
          <p:nvPr/>
        </p:nvSpPr>
        <p:spPr>
          <a:xfrm rot="1735">
            <a:off x="4693875" y="3443882"/>
            <a:ext cx="4160401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National Network</a:t>
            </a:r>
            <a:endParaRPr b="1" i="0" sz="16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8600" y="3734550"/>
            <a:ext cx="41604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Over 13 million Wellness+Rewards loyalty program members</a:t>
            </a:r>
            <a:endParaRPr b="0" i="0" sz="14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Over 60% of customer transactions at Rite Aid now include a Wellness+ Rewards card</a:t>
            </a:r>
            <a:endParaRPr b="0" i="0" sz="1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Program recently relaunched with advancements including BonusCash, enhanced personalization through machine learning, mobile app integration, and 24/7 exclusive access to a pharmacist</a:t>
            </a:r>
            <a:endParaRPr b="0" i="0" sz="1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Members reach tiers based on points accumulated throughout the calendar year, with the “Gold” tier enabling a 20% discount on front-end merchandise</a:t>
            </a:r>
            <a:endParaRPr b="0" i="0" sz="1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4693876" y="3749725"/>
            <a:ext cx="41604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Third largest retail drugstore chain in the United States based on both revenues and number of stores.</a:t>
            </a:r>
            <a:endParaRPr b="0" i="0" sz="14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Operates 2,469 stores in 18 states across the country </a:t>
            </a:r>
            <a:endParaRPr b="0" i="0" sz="14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58% of the stores are freestanding, 54% include a drive-thru pharmacy, 62% include a GNC store within a Rite-Aid store</a:t>
            </a:r>
            <a:endParaRPr b="0" i="0" sz="14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Immunizations program has been a key focus with a record 3.4 million immunizations in 2020</a:t>
            </a:r>
            <a:endParaRPr b="0" i="0" sz="14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Entered a termination agreement in August, 2018 -- decided to stay a standalone company</a:t>
            </a:r>
            <a:endParaRPr b="0" i="0" sz="14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idx="1" type="body"/>
          </p:nvPr>
        </p:nvSpPr>
        <p:spPr>
          <a:xfrm>
            <a:off x="233033" y="741572"/>
            <a:ext cx="86868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Context &amp; Proposal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2045730" y="6485691"/>
            <a:ext cx="961200" cy="26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3068565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Industry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09140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5114236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6137073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 rot="1735">
            <a:off x="228692" y="3238694"/>
            <a:ext cx="4160401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Sale of Stores</a:t>
            </a:r>
            <a:endParaRPr b="1" i="0" sz="16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5"/>
          <p:cNvSpPr txBox="1"/>
          <p:nvPr/>
        </p:nvSpPr>
        <p:spPr>
          <a:xfrm rot="1981">
            <a:off x="4754867" y="3238622"/>
            <a:ext cx="4164901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Elixir</a:t>
            </a:r>
            <a:endParaRPr b="1" i="0" sz="16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32025" y="3480650"/>
            <a:ext cx="4164900" cy="20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Sold stores at a price of $2.275 million per</a:t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Using conservative number of $1.8 million, Rite Aid could sell its remaining 2,450 locations and brand name for $4.4 billion </a:t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Pays off $3.2 billion in debt and retains $1.2 billion in cash on hand</a:t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0" y="14842"/>
            <a:ext cx="626364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Activist Opportunity</a:t>
            </a:r>
            <a:endParaRPr b="0" i="0" sz="3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233025" y="1143000"/>
            <a:ext cx="8686800" cy="19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Rite Aid has been consistently undervalued compared to competitors such as Walgreens and CVS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Rite Aid owns Elixir, a PBM service, currently generating $8 billion in annual revenues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Previously had failed merger with Walgreens and sold 1,923 stores for $4.4 billion 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Currently have $3.2 billion in debt and every quarter, interest expense is slightly over $50 million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Rite Aid could demonstrate its value by selling its remaining stores and focus on Elixir PBM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4717200" y="3480650"/>
            <a:ext cx="4318800" cy="20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Reported a year-over-year growth rate of 23-29% for each of its last 4 quarters</a:t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Elixir has a $200 million projected EBITDA for 2022 assuming no growth at all</a:t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With only 55 million shares outstanding, a low PE multiple, and $1.2 billion, Elixir is well positioned for acquisitions or organic growth</a:t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4349032" y="628216"/>
            <a:ext cx="384048" cy="62111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/>
          <p:nvPr>
            <p:ph idx="1" type="body"/>
          </p:nvPr>
        </p:nvSpPr>
        <p:spPr>
          <a:xfrm>
            <a:off x="213875" y="1132200"/>
            <a:ext cx="4191000" cy="18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12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</a:rPr>
              <a:t>PBM → Pharmacy Benefit Manager </a:t>
            </a:r>
            <a:endParaRPr sz="1600">
              <a:solidFill>
                <a:srgbClr val="000000"/>
              </a:solidFill>
            </a:endParaRPr>
          </a:p>
          <a:p>
            <a:pPr indent="-285750" lvl="0" marL="412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</a:rPr>
              <a:t>In the US, a pharmacy benefit manager is a third- party administrator of prescription drugs, managing plans on behalf of health insurers</a:t>
            </a:r>
            <a:endParaRPr sz="1600">
              <a:solidFill>
                <a:srgbClr val="000000"/>
              </a:solidFill>
            </a:endParaRPr>
          </a:p>
          <a:p>
            <a:pPr indent="-285750" lvl="0" marL="412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Rite Aid has positioned itself to be a key player in the mid- market PBM industry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/>
              <a:t>Mid-market PBM Industry → $400B Market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57" name="Google Shape;157;p8"/>
          <p:cNvSpPr txBox="1"/>
          <p:nvPr>
            <p:ph idx="2" type="body"/>
          </p:nvPr>
        </p:nvSpPr>
        <p:spPr>
          <a:xfrm>
            <a:off x="213880" y="807155"/>
            <a:ext cx="4191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58" name="Google Shape;158;p8"/>
          <p:cNvSpPr txBox="1"/>
          <p:nvPr>
            <p:ph idx="4" type="body"/>
          </p:nvPr>
        </p:nvSpPr>
        <p:spPr>
          <a:xfrm>
            <a:off x="4733080" y="807155"/>
            <a:ext cx="4191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The Acquisition of EnvisionRX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4648200" y="1295401"/>
            <a:ext cx="42672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204573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3068565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Industry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4091400" y="6485691"/>
            <a:ext cx="961200" cy="26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5114236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6137073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>
            <p:ph idx="1" type="body"/>
          </p:nvPr>
        </p:nvSpPr>
        <p:spPr>
          <a:xfrm>
            <a:off x="4737425" y="1132200"/>
            <a:ext cx="41823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</a:rPr>
              <a:t>2015: Rite Aid acquires EnvisionRX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/>
              <a:t>2020: EnvisionRX integrates its pharmacy benefits and service and technology companies, rebranding with the name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Elixir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In Q4 of 2020, Rite Aid announced a mass rebranding of its stores and a shift in marketing strategy, which includes heavily  investing into Elixir’s pharmacy solutions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0" y="0"/>
            <a:ext cx="6820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Opportunity in the PBM Industry</a:t>
            </a:r>
            <a:endParaRPr b="0" i="0" sz="3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7" name="Google Shape;167;p8"/>
          <p:cNvSpPr txBox="1"/>
          <p:nvPr>
            <p:ph idx="2" type="body"/>
          </p:nvPr>
        </p:nvSpPr>
        <p:spPr>
          <a:xfrm>
            <a:off x="213880" y="3619505"/>
            <a:ext cx="4191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PBM- Centered Approach</a:t>
            </a:r>
            <a:endParaRPr/>
          </a:p>
        </p:txBody>
      </p:sp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213875" y="3824150"/>
            <a:ext cx="4191000" cy="22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/>
              <a:t>Biggest competitors in PBM: Express Scripts, Caremark, OptumRX (“The Big Three”)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EnvisionRX is entering a market with little to no penetration by the big three: The mid- market PBM industry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Revenues rose 11% and pharmacy- services segment sales jumped 29% as Elixir was launched and market share improved </a:t>
            </a:r>
            <a:endParaRPr sz="1600"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7776" y="3479000"/>
            <a:ext cx="2360850" cy="141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 b="23641" l="0" r="0" t="18794"/>
          <a:stretch/>
        </p:blipFill>
        <p:spPr>
          <a:xfrm>
            <a:off x="5988150" y="4945500"/>
            <a:ext cx="2996500" cy="9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idx="3" type="body"/>
          </p:nvPr>
        </p:nvSpPr>
        <p:spPr>
          <a:xfrm>
            <a:off x="0" y="0"/>
            <a:ext cx="7239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Valuation – Revenue Build</a:t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204573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3068565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Industry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409140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5114236" y="6485691"/>
            <a:ext cx="961200" cy="26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6137073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ble&#10;&#10;Description automatically generated" id="181" name="Google Shape;1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384" y="722351"/>
            <a:ext cx="8563232" cy="5413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idx="3" type="body"/>
          </p:nvPr>
        </p:nvSpPr>
        <p:spPr>
          <a:xfrm>
            <a:off x="0" y="0"/>
            <a:ext cx="7239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Valuation – DCF</a:t>
            </a:r>
            <a:endParaRPr/>
          </a:p>
        </p:txBody>
      </p:sp>
      <p:sp>
        <p:nvSpPr>
          <p:cNvPr id="187" name="Google Shape;187;p12"/>
          <p:cNvSpPr txBox="1"/>
          <p:nvPr/>
        </p:nvSpPr>
        <p:spPr>
          <a:xfrm>
            <a:off x="204573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3068565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Industry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409140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5114236" y="6485691"/>
            <a:ext cx="961200" cy="26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6137073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ble&#10;&#10;Description automatically generated"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7130"/>
            <a:ext cx="9144000" cy="394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idx="3" type="body"/>
          </p:nvPr>
        </p:nvSpPr>
        <p:spPr>
          <a:xfrm>
            <a:off x="0" y="0"/>
            <a:ext cx="7239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Valuation – PGR &amp; Upside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204573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3068565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Industry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409140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5114236" y="6485691"/>
            <a:ext cx="961200" cy="26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6137073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text, application&#10;&#10;Description automatically generated" id="203" name="Google Shape;20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0900" y="859481"/>
            <a:ext cx="3986773" cy="492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092bf6654_2_0"/>
          <p:cNvSpPr/>
          <p:nvPr/>
        </p:nvSpPr>
        <p:spPr>
          <a:xfrm>
            <a:off x="4349032" y="628216"/>
            <a:ext cx="384000" cy="62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d092bf6654_2_0"/>
          <p:cNvSpPr txBox="1"/>
          <p:nvPr>
            <p:ph idx="9" type="body"/>
          </p:nvPr>
        </p:nvSpPr>
        <p:spPr>
          <a:xfrm>
            <a:off x="0" y="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Risks &amp; Mitigants</a:t>
            </a:r>
            <a:endParaRPr/>
          </a:p>
          <a:p>
            <a:pPr indent="0" lvl="0" marL="228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gd092bf6654_2_0"/>
          <p:cNvSpPr txBox="1"/>
          <p:nvPr/>
        </p:nvSpPr>
        <p:spPr>
          <a:xfrm>
            <a:off x="4648200" y="3886200"/>
            <a:ext cx="4267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Google Shape;211;gd092bf6654_2_0"/>
          <p:cNvSpPr txBox="1"/>
          <p:nvPr/>
        </p:nvSpPr>
        <p:spPr>
          <a:xfrm>
            <a:off x="4610100" y="1275627"/>
            <a:ext cx="4267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" name="Google Shape;212;gd092bf6654_2_0"/>
          <p:cNvSpPr txBox="1"/>
          <p:nvPr/>
        </p:nvSpPr>
        <p:spPr>
          <a:xfrm>
            <a:off x="85437" y="3886199"/>
            <a:ext cx="4267200" cy="23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" name="Google Shape;213;gd092bf6654_2_0"/>
          <p:cNvSpPr txBox="1"/>
          <p:nvPr/>
        </p:nvSpPr>
        <p:spPr>
          <a:xfrm>
            <a:off x="204573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Company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d092bf6654_2_0"/>
          <p:cNvSpPr txBox="1"/>
          <p:nvPr/>
        </p:nvSpPr>
        <p:spPr>
          <a:xfrm>
            <a:off x="3068565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Industry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d092bf6654_2_0"/>
          <p:cNvSpPr txBox="1"/>
          <p:nvPr/>
        </p:nvSpPr>
        <p:spPr>
          <a:xfrm>
            <a:off x="4091400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d092bf6654_2_0"/>
          <p:cNvSpPr txBox="1"/>
          <p:nvPr/>
        </p:nvSpPr>
        <p:spPr>
          <a:xfrm>
            <a:off x="5114236" y="6485691"/>
            <a:ext cx="961200" cy="261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Valuation</a:t>
            </a:r>
            <a:endParaRPr b="1" i="0" sz="105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" name="Google Shape;217;gd092bf6654_2_0"/>
          <p:cNvSpPr txBox="1"/>
          <p:nvPr/>
        </p:nvSpPr>
        <p:spPr>
          <a:xfrm>
            <a:off x="6137073" y="6485691"/>
            <a:ext cx="961200" cy="26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Garamond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d092bf6654_2_0"/>
          <p:cNvSpPr/>
          <p:nvPr/>
        </p:nvSpPr>
        <p:spPr>
          <a:xfrm rot="5400000">
            <a:off x="4468052" y="-968266"/>
            <a:ext cx="115200" cy="877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d092bf6654_2_0"/>
          <p:cNvSpPr/>
          <p:nvPr/>
        </p:nvSpPr>
        <p:spPr>
          <a:xfrm>
            <a:off x="4126406" y="2009625"/>
            <a:ext cx="990300" cy="61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d092bf6654_2_0"/>
          <p:cNvSpPr txBox="1"/>
          <p:nvPr/>
        </p:nvSpPr>
        <p:spPr>
          <a:xfrm>
            <a:off x="710488" y="1536963"/>
            <a:ext cx="2931900" cy="1562400"/>
          </a:xfrm>
          <a:prstGeom prst="rect">
            <a:avLst/>
          </a:prstGeom>
          <a:solidFill>
            <a:srgbClr val="20396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Potential for price war to get into preferred pharmacy networks due to lack of scale compared to chains like Walgreens and CVS who have better preferred networks</a:t>
            </a:r>
            <a:endParaRPr b="0" i="0" sz="16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" name="Google Shape;221;gd092bf6654_2_0"/>
          <p:cNvSpPr txBox="1"/>
          <p:nvPr/>
        </p:nvSpPr>
        <p:spPr>
          <a:xfrm>
            <a:off x="5600700" y="1536963"/>
            <a:ext cx="2931900" cy="1562400"/>
          </a:xfrm>
          <a:prstGeom prst="rect">
            <a:avLst/>
          </a:prstGeom>
          <a:solidFill>
            <a:srgbClr val="20396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New management is trying to expand Rite Aid into greater preferred pharmacy networks and the PBM segment already grew revenues by 3.3% in 2019 through Medicare D network expansion.</a:t>
            </a:r>
            <a:endParaRPr b="0" i="0" sz="16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" name="Google Shape;222;gd092bf6654_2_0"/>
          <p:cNvSpPr/>
          <p:nvPr/>
        </p:nvSpPr>
        <p:spPr>
          <a:xfrm>
            <a:off x="4122541" y="4329675"/>
            <a:ext cx="990300" cy="61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d092bf6654_2_0"/>
          <p:cNvSpPr txBox="1"/>
          <p:nvPr/>
        </p:nvSpPr>
        <p:spPr>
          <a:xfrm>
            <a:off x="5603319" y="3857037"/>
            <a:ext cx="2931900" cy="1562400"/>
          </a:xfrm>
          <a:prstGeom prst="rect">
            <a:avLst/>
          </a:prstGeom>
          <a:solidFill>
            <a:srgbClr val="20396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pandemic, coupled with Rite-Aid’s large size vis-a-vis competitors, enables them to leverage and capitalize on greater economies of scale</a:t>
            </a:r>
            <a:endParaRPr b="0" i="0" sz="17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4" name="Google Shape;224;gd092bf6654_2_0"/>
          <p:cNvSpPr txBox="1"/>
          <p:nvPr/>
        </p:nvSpPr>
        <p:spPr>
          <a:xfrm>
            <a:off x="700181" y="3857025"/>
            <a:ext cx="2931900" cy="1562400"/>
          </a:xfrm>
          <a:prstGeom prst="rect">
            <a:avLst/>
          </a:prstGeom>
          <a:solidFill>
            <a:srgbClr val="20396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Slow pace of post-pandemic recovery could reduce the rate at which greater preventive care offerings are made available to the public</a:t>
            </a:r>
            <a:endParaRPr b="0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Raj Sinha II</dc:creator>
</cp:coreProperties>
</file>